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4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7" r:id="rId3"/>
    <p:sldId id="428" r:id="rId4"/>
    <p:sldId id="451" r:id="rId5"/>
    <p:sldId id="454" r:id="rId6"/>
    <p:sldId id="455" r:id="rId7"/>
    <p:sldId id="418" r:id="rId8"/>
    <p:sldId id="453" r:id="rId9"/>
    <p:sldId id="448" r:id="rId10"/>
    <p:sldId id="449" r:id="rId11"/>
    <p:sldId id="430" r:id="rId12"/>
    <p:sldId id="429" r:id="rId13"/>
    <p:sldId id="390" r:id="rId14"/>
    <p:sldId id="410" r:id="rId15"/>
    <p:sldId id="300" r:id="rId16"/>
    <p:sldId id="301" r:id="rId17"/>
    <p:sldId id="442" r:id="rId18"/>
    <p:sldId id="443" r:id="rId19"/>
    <p:sldId id="444" r:id="rId20"/>
    <p:sldId id="445" r:id="rId21"/>
    <p:sldId id="431" r:id="rId22"/>
    <p:sldId id="432" r:id="rId23"/>
    <p:sldId id="434" r:id="rId24"/>
    <p:sldId id="450" r:id="rId25"/>
  </p:sldIdLst>
  <p:sldSz cx="9144000" cy="6858000" type="screen4x3"/>
  <p:notesSz cx="7077075" cy="9345613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877" autoAdjust="0"/>
    <p:restoredTop sz="94660"/>
  </p:normalViewPr>
  <p:slideViewPr>
    <p:cSldViewPr>
      <p:cViewPr>
        <p:scale>
          <a:sx n="70" d="100"/>
          <a:sy n="70" d="100"/>
        </p:scale>
        <p:origin x="-19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255" cy="466962"/>
          </a:xfrm>
          <a:prstGeom prst="rect">
            <a:avLst/>
          </a:prstGeom>
        </p:spPr>
        <p:txBody>
          <a:bodyPr vert="horz" lIns="91758" tIns="45880" rIns="91758" bIns="458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229" y="1"/>
            <a:ext cx="3066254" cy="466962"/>
          </a:xfrm>
          <a:prstGeom prst="rect">
            <a:avLst/>
          </a:prstGeom>
        </p:spPr>
        <p:txBody>
          <a:bodyPr vert="horz" lIns="91758" tIns="45880" rIns="91758" bIns="45880" rtlCol="0"/>
          <a:lstStyle>
            <a:lvl1pPr algn="r">
              <a:defRPr sz="1200"/>
            </a:lvl1pPr>
          </a:lstStyle>
          <a:p>
            <a:fld id="{96726229-2AF6-4258-8364-058913938973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7059"/>
            <a:ext cx="3066255" cy="466962"/>
          </a:xfrm>
          <a:prstGeom prst="rect">
            <a:avLst/>
          </a:prstGeom>
        </p:spPr>
        <p:txBody>
          <a:bodyPr vert="horz" lIns="91758" tIns="45880" rIns="91758" bIns="458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229" y="8877059"/>
            <a:ext cx="3066254" cy="466962"/>
          </a:xfrm>
          <a:prstGeom prst="rect">
            <a:avLst/>
          </a:prstGeom>
        </p:spPr>
        <p:txBody>
          <a:bodyPr vert="horz" lIns="91758" tIns="45880" rIns="91758" bIns="45880" rtlCol="0" anchor="b"/>
          <a:lstStyle>
            <a:lvl1pPr algn="r">
              <a:defRPr sz="1200"/>
            </a:lvl1pPr>
          </a:lstStyle>
          <a:p>
            <a:fld id="{E87FF6C6-DA9D-4BD9-A701-D6E5B985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10343" y="2"/>
            <a:ext cx="3066733" cy="467281"/>
          </a:xfrm>
          <a:prstGeom prst="rect">
            <a:avLst/>
          </a:prstGeom>
        </p:spPr>
        <p:txBody>
          <a:bodyPr vert="horz" lIns="93824" tIns="46911" rIns="93824" bIns="46911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8" y="2"/>
            <a:ext cx="3066733" cy="467281"/>
          </a:xfrm>
          <a:prstGeom prst="rect">
            <a:avLst/>
          </a:prstGeom>
        </p:spPr>
        <p:txBody>
          <a:bodyPr vert="horz" lIns="93824" tIns="46911" rIns="93824" bIns="46911" rtlCol="1"/>
          <a:lstStyle>
            <a:lvl1pPr algn="l">
              <a:defRPr sz="1200"/>
            </a:lvl1pPr>
          </a:lstStyle>
          <a:p>
            <a:fld id="{4BAECA23-0787-47B4-A45F-C7BBA654494B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1675"/>
            <a:ext cx="4672013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24" tIns="46911" rIns="93824" bIns="46911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39168"/>
            <a:ext cx="5661660" cy="4205526"/>
          </a:xfrm>
          <a:prstGeom prst="rect">
            <a:avLst/>
          </a:prstGeom>
        </p:spPr>
        <p:txBody>
          <a:bodyPr vert="horz" lIns="93824" tIns="46911" rIns="93824" bIns="46911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10343" y="8876712"/>
            <a:ext cx="3066733" cy="467281"/>
          </a:xfrm>
          <a:prstGeom prst="rect">
            <a:avLst/>
          </a:prstGeom>
        </p:spPr>
        <p:txBody>
          <a:bodyPr vert="horz" lIns="93824" tIns="46911" rIns="93824" bIns="46911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8" y="8876712"/>
            <a:ext cx="3066733" cy="467281"/>
          </a:xfrm>
          <a:prstGeom prst="rect">
            <a:avLst/>
          </a:prstGeom>
        </p:spPr>
        <p:txBody>
          <a:bodyPr vert="horz" lIns="93824" tIns="46911" rIns="93824" bIns="46911" rtlCol="1" anchor="b"/>
          <a:lstStyle>
            <a:lvl1pPr algn="l">
              <a:defRPr sz="1200"/>
            </a:lvl1pPr>
          </a:lstStyle>
          <a:p>
            <a:fld id="{28417CB0-98B5-433D-AD7E-1053F557697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249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BC6B62-C1F9-40B9-8397-76A08773E1CA}" type="datetimeFigureOut">
              <a:rPr lang="ar-EG" smtClean="0"/>
              <a:pPr/>
              <a:t>24/05/1438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05C4D7-ED9B-4AFD-9AAC-D97F296C74A3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منظومة الادارة المتكاملة للمخلفات</a:t>
            </a:r>
            <a:b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 والنفايات </a:t>
            </a:r>
            <a:r>
              <a:rPr lang="ar-E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الطبيه – دراسة عن الجمهورية</a:t>
            </a:r>
            <a:endParaRPr lang="ar-E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24" y="3967888"/>
            <a:ext cx="1607820" cy="12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تابع - 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تقرير وزارة البيئة 2015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293"/>
            <a:ext cx="7272808" cy="460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خطورة عدم تنفيذ المشروع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91264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</a:pPr>
            <a:r>
              <a:rPr lang="ar-SA" sz="3200" b="1" dirty="0" smtClean="0">
                <a:latin typeface="Calibri"/>
                <a:ea typeface="Times New Roman"/>
              </a:rPr>
              <a:t>عدم تنفيذ المشروع المقترح </a:t>
            </a:r>
            <a:r>
              <a:rPr lang="ar-EG" sz="3200" b="1" dirty="0" smtClean="0">
                <a:latin typeface="Calibri"/>
                <a:ea typeface="Times New Roman"/>
              </a:rPr>
              <a:t>سيؤدي الى </a:t>
            </a:r>
            <a:r>
              <a:rPr lang="ar-SA" sz="3200" b="1" dirty="0" smtClean="0">
                <a:latin typeface="Calibri"/>
                <a:ea typeface="Times New Roman"/>
              </a:rPr>
              <a:t>تفاقم الوضع البيئى الناجم عن زيادة و تراكم النفايات  </a:t>
            </a:r>
            <a:r>
              <a:rPr lang="ar-EG" sz="3200" b="1" dirty="0" smtClean="0">
                <a:latin typeface="Calibri"/>
                <a:ea typeface="Times New Roman"/>
              </a:rPr>
              <a:t>الخطرة. </a:t>
            </a:r>
          </a:p>
          <a:p>
            <a:pPr algn="just">
              <a:lnSpc>
                <a:spcPct val="115000"/>
              </a:lnSpc>
            </a:pPr>
            <a:r>
              <a:rPr lang="ar-SA" sz="3200" b="1" dirty="0" smtClean="0">
                <a:latin typeface="Calibri"/>
                <a:ea typeface="Times New Roman"/>
              </a:rPr>
              <a:t>وعدم التخلص الآمن من هذه النفايات الخطرة يؤدي إلي:</a:t>
            </a:r>
            <a:endParaRPr lang="en-US" sz="3200" dirty="0" smtClean="0">
              <a:latin typeface="Calibri"/>
              <a:ea typeface="Calibri"/>
              <a:cs typeface="Arial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ar-SA" sz="3200" b="1" dirty="0" smtClean="0">
                <a:latin typeface="Calibri"/>
                <a:ea typeface="Times New Roman"/>
              </a:rPr>
              <a:t>الخلط مع المخلفات الصلبة.</a:t>
            </a:r>
            <a:endParaRPr lang="en-US" sz="3200" dirty="0" smtClean="0">
              <a:latin typeface="Calibri"/>
              <a:ea typeface="Calibri"/>
              <a:cs typeface="Arial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ar-SA" sz="3200" b="1" dirty="0" smtClean="0">
                <a:latin typeface="Calibri"/>
                <a:ea typeface="Times New Roman"/>
              </a:rPr>
              <a:t>الإتجار غير المشروع مما يؤدي إلي كوارث بيئية وصحية خطيرة.</a:t>
            </a:r>
            <a:endParaRPr lang="en-US" sz="3200" dirty="0" smtClean="0">
              <a:latin typeface="Calibri"/>
              <a:ea typeface="Calibri"/>
              <a:cs typeface="Arial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ar-SA" sz="3200" b="1" dirty="0" smtClean="0">
                <a:latin typeface="Calibri"/>
                <a:ea typeface="Times New Roman"/>
              </a:rPr>
              <a:t>زيادة التلوث البيئي وإنتشار الأمراض والأوبئة مما يؤثر سلبياً علي صحة المجتمع ككل.</a:t>
            </a:r>
            <a:endParaRPr lang="en-US" sz="3200" dirty="0" smtClean="0">
              <a:latin typeface="Calibri"/>
              <a:ea typeface="Calibri"/>
              <a:cs typeface="Arial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ar-SA" sz="3200" b="1" dirty="0" smtClean="0">
                <a:latin typeface="Calibri"/>
                <a:ea typeface="Times New Roman"/>
              </a:rPr>
              <a:t>خسائر مالية بسبب المخالفات البيئية.</a:t>
            </a:r>
            <a:endParaRPr lang="ar-EG" sz="3200" b="1" dirty="0" smtClean="0"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ar-EG" sz="3200" b="1" dirty="0" smtClean="0">
                <a:latin typeface="Calibri"/>
                <a:cs typeface="Arial" panose="020B0604020202020204" pitchFamily="34" charset="0"/>
              </a:rPr>
              <a:t>يتم التعامل مع مخلفات الاشعة على انها مخلفات صلبة مع </a:t>
            </a:r>
            <a:r>
              <a:rPr lang="ar-EG" sz="3200" b="1" dirty="0">
                <a:latin typeface="Calibri"/>
                <a:cs typeface="Arial" panose="020B0604020202020204" pitchFamily="34" charset="0"/>
              </a:rPr>
              <a:t> </a:t>
            </a:r>
            <a:r>
              <a:rPr lang="ar-EG" sz="3200" b="1" dirty="0" smtClean="0">
                <a:latin typeface="Calibri"/>
                <a:cs typeface="Arial" panose="020B0604020202020204" pitchFamily="34" charset="0"/>
              </a:rPr>
              <a:t>العلم انه يوجد خطورة كبيرة بسبب الاشعاع وخاصة في الكميات الكبيرة من مخلفات افلام الاشعة والتي تؤدي الى وجود حمل تلوث اشعاعي متراكم.</a:t>
            </a:r>
            <a:r>
              <a:rPr lang="ar-E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9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تسعير نظام النقل والمعالجة للمحلفات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سعر معالجة المخلفات الطبية 3.75 جم/كجم.</a:t>
            </a:r>
          </a:p>
          <a:p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سعر نقل المخلفات الطبية 0.75 جم/كجم.</a:t>
            </a:r>
          </a:p>
          <a:p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ليصل سعر النقل والتخلص الامن لمستشفيات القطاع العام والحكومية الى 4.5 جم/كجم.</a:t>
            </a:r>
          </a:p>
          <a:p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يرتفع سعر النقل والمعالجة في المنشات الخاصة والعيادات ليصل الى 6 جم /كجم.</a:t>
            </a:r>
          </a:p>
          <a:p>
            <a:pPr marL="0" indent="0">
              <a:buNone/>
            </a:pPr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ar-E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89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709590" y="3571876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2819400" y="739798"/>
            <a:ext cx="2513013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نفايات الرعاية الصحية المعدية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(بما في ذلك النفايات البيولوجية المعدية والأدوات الحادة المعدية)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2819400" y="1654198"/>
            <a:ext cx="2513013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النفايات البيولوجية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(النفايات التشريحية)، والنفايات المدممة وسوائل الجسم (غير معدية)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2819400" y="2568598"/>
            <a:ext cx="2513013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الأدوات الحادة (غير معدية)</a:t>
            </a:r>
            <a:endParaRPr lang="de-AT" sz="1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2819400" y="3482998"/>
            <a:ext cx="2513013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226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النفايات الكيميائية والنفايات السامة أو الأدوية بما فيها الأدوية السامة للخلايا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" name="Rectangle 82"/>
          <p:cNvSpPr>
            <a:spLocks noChangeArrowheads="1"/>
          </p:cNvSpPr>
          <p:nvPr/>
        </p:nvSpPr>
        <p:spPr bwMode="auto">
          <a:xfrm>
            <a:off x="2819400" y="4397398"/>
            <a:ext cx="2513013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النفايات الخطرة الأخرى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(تبعاً لتصنيف النفايات الخطرة)</a:t>
            </a:r>
            <a:endParaRPr lang="en-GB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1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2819400" y="5159398"/>
            <a:ext cx="2513013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226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النفايات المشعة</a:t>
            </a:r>
            <a:endParaRPr lang="en-GB" sz="1400" b="1" dirty="0" smtClean="0">
              <a:solidFill>
                <a:schemeClr val="dk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2819400" y="5921398"/>
            <a:ext cx="2513013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نفايات الرعاية الصحية المشابهة للنفايات المنزلية والبلدية</a:t>
            </a:r>
            <a:endParaRPr lang="en-GB" sz="1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6135688" y="666772"/>
            <a:ext cx="2520950" cy="4405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ar-EG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التخلص من المخلفات الخطرة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بالحرق أو التعقيم</a:t>
            </a:r>
            <a:endParaRPr lang="de-AT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6122988" y="5175272"/>
            <a:ext cx="2520950" cy="75405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التخزين حتى التحلل/الإضمحلال</a:t>
            </a:r>
            <a:endParaRPr lang="en-GB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ar-EG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إعادة المخلفات للمنتج الأصلي لإعادة التدوير أو التخلص الآمن</a:t>
            </a:r>
            <a:endParaRPr lang="en-GB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6122988" y="6000337"/>
            <a:ext cx="2520950" cy="7064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lang="ar-EG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التخلص الآمن من المخلفات المنزلية والبلدية</a:t>
            </a:r>
            <a:endParaRPr lang="de-AT" sz="1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5334000" y="5500702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336675" y="698523"/>
            <a:ext cx="685800" cy="591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1080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ا</a:t>
            </a:r>
            <a:endParaRPr lang="ar-EG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ل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ف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ص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ل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م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ل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م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ب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ع</a:t>
            </a:r>
            <a:endParaRPr kumimoji="0" lang="de-AT" sz="2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5334000" y="6286520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5334000" y="48545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5334000" y="38639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5334000" y="30257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5334000" y="21113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5334000" y="11969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2019300" y="11969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2019300" y="21113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2019300" y="30257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2019300" y="38258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2019300" y="474029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2019300" y="5500702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2008188" y="6318273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14276" y="2928934"/>
            <a:ext cx="1028700" cy="1257300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370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مخلفات الرعاية الصحية</a:t>
            </a:r>
            <a:endParaRPr kumimoji="0" lang="de-AT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2617788" y="214290"/>
            <a:ext cx="2816225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نوع المخلف الطبي</a:t>
            </a:r>
            <a:endParaRPr lang="de-AT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5741988" y="214290"/>
            <a:ext cx="3273425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طريقة المعالجة المناسبة</a:t>
            </a:r>
            <a:endParaRPr kumimoji="0" lang="de-A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0" y="53659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90" y="2357430"/>
            <a:ext cx="1181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129" y="4437112"/>
            <a:ext cx="4114800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ar-E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موافقه وزارة الصحة والسكان على التكنولوجيا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2"/>
            <a:ext cx="4715222" cy="68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7027906">
            <a:off x="4441512" y="3441167"/>
            <a:ext cx="805343" cy="100811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5" name="Picture 4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63" y="17328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9" y="717640"/>
            <a:ext cx="7157271" cy="55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8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4200" cy="52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84806"/>
            <a:ext cx="6858000" cy="53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762000"/>
            <a:ext cx="6897687" cy="55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0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75" y="1219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19200"/>
            <a:ext cx="34454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Yasser Askar\Desktop\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02" y="3901473"/>
            <a:ext cx="3284776" cy="24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create_thum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1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شركة دار العرب لفن البناء الحديث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14664"/>
          </a:xfrm>
        </p:spPr>
        <p:txBody>
          <a:bodyPr>
            <a:normAutofit/>
          </a:bodyPr>
          <a:lstStyle/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تعمل في مجالات حماية البيئة وإدارة المخلفات الصلبة والخطرة ضمن مجموعة دانا للإستثمار الصناعي منذ 15 عام. 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بالاضافة </a:t>
            </a:r>
            <a:r>
              <a:rPr lang="ar-EG" b="1" dirty="0">
                <a:latin typeface="Arial" panose="020B0604020202020204" pitchFamily="34" charset="0"/>
                <a:cs typeface="Arial" panose="020B0604020202020204" pitchFamily="34" charset="0"/>
              </a:rPr>
              <a:t>الى وضع الخطط والإستراتيجيات الخاصة بإدارات المخلفات الخطرة والصلبة وخطط </a:t>
            </a:r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الكوارث.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قامت </a:t>
            </a:r>
            <a:r>
              <a:rPr lang="ar-EG" b="1" dirty="0">
                <a:latin typeface="Arial" panose="020B0604020202020204" pitchFamily="34" charset="0"/>
                <a:cs typeface="Arial" panose="020B0604020202020204" pitchFamily="34" charset="0"/>
              </a:rPr>
              <a:t>الشركة بتوريد وتشغيل وصيانة العديد من المحارق في مصر للجهات </a:t>
            </a:r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الحكومية.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قامت الشركة بتوريد وتجهيز عدد 26 مستشفى تابعة للقوات المسلحة للتوافق مع القوانين البيئية.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تقوم حاليا بعمل صيانة لعدد 6 محارق مستشفيات تابعة للقوات المسلحة.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قامت المجموعة بتركيب أكثر من 50 محرقة نفايات طبية وحيوانية علي مستوى الجمهورية. </a:t>
            </a:r>
            <a:endParaRPr lang="ar-E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0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sser\Desktop\IMAG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1920"/>
            <a:ext cx="4499992" cy="6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مقترح توزيع مراكز المعالجة المركزية في الجمهورية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yasser\Desktop\مم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43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56176" y="6237312"/>
            <a:ext cx="2683024" cy="432048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تبعا للاراضي الصناعية المتاحة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097536" cy="82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2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>
                <a:latin typeface="Arial" panose="020B0604020202020204" pitchFamily="34" charset="0"/>
                <a:cs typeface="Arial" panose="020B0604020202020204" pitchFamily="34" charset="0"/>
              </a:rPr>
              <a:t>مقترح توزيع مراكز المعالجة المركزية في الجمهورية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8447743"/>
              </p:ext>
            </p:extLst>
          </p:nvPr>
        </p:nvGraphicFramePr>
        <p:xfrm>
          <a:off x="914400" y="1844824"/>
          <a:ext cx="777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3824"/>
                <a:gridCol w="2098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 smtClean="0">
                          <a:latin typeface="Arial" pitchFamily="34" charset="0"/>
                          <a:cs typeface="Arial" pitchFamily="34" charset="0"/>
                        </a:rPr>
                        <a:t>المحافظات التي سيتم خدمتها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dirty="0" smtClean="0">
                          <a:latin typeface="Arial" pitchFamily="34" charset="0"/>
                          <a:cs typeface="Arial" pitchFamily="34" charset="0"/>
                        </a:rPr>
                        <a:t>موقع المركز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دمياط - كفر الشيخ – الاسكندرية - بورسعيد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مطوبس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السويس – الشرقية – الاسماعيلية - القليوبية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الخانكة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البحيرة – كفر الشيخ – اسكندرية - طنطا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حوش عيسى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المنوفية – الدقهلية – القليوبية – المحلة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قويسنا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القاهرة - 6اكتوبر- الجيزة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6 اكتوبر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بني سويف - المنيا – اسيوط - الغردقة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بني سويف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سوهاج - قنا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سوهاج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اسوان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EG" b="1" dirty="0" smtClean="0">
                          <a:latin typeface="Arial" pitchFamily="34" charset="0"/>
                          <a:cs typeface="Arial" pitchFamily="34" charset="0"/>
                        </a:rPr>
                        <a:t>اسوان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82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التعاقد مع شركة نهضة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1600" y="1628800"/>
            <a:ext cx="7715200" cy="46085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ar-EG" b="1" dirty="0" smtClean="0">
                <a:latin typeface="Arial" pitchFamily="34" charset="0"/>
                <a:ea typeface="Calibri"/>
                <a:cs typeface="Arial" pitchFamily="34" charset="0"/>
              </a:rPr>
              <a:t>تم توقيع عقد مع شركة نهضة مصر التابعة للمقاولون العرب لتركيب وتشغيل 3 محارق مخلفات طبية سعة 4200 طن / سنه.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ar-EG" b="1" dirty="0" smtClean="0">
                <a:latin typeface="Arial" pitchFamily="34" charset="0"/>
                <a:ea typeface="Calibri"/>
                <a:cs typeface="Arial" pitchFamily="34" charset="0"/>
              </a:rPr>
              <a:t>يتم انشاء المشروع الاول بموقع شركة نهضة مصر بمنطقة محرم بك.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ar-EG" b="1" dirty="0" smtClean="0">
                <a:latin typeface="Arial" pitchFamily="34" charset="0"/>
                <a:ea typeface="Calibri"/>
                <a:cs typeface="Arial" pitchFamily="34" charset="0"/>
              </a:rPr>
              <a:t>على ان يتم توريد 88% من الايرادات الى شركة دار العرب لفن البناء الحديث و 12% لشركة نهضة مصر.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ar-EG" b="1" dirty="0" smtClean="0">
                <a:latin typeface="Arial" pitchFamily="34" charset="0"/>
                <a:ea typeface="Calibri"/>
                <a:cs typeface="Arial" pitchFamily="34" charset="0"/>
              </a:rPr>
              <a:t>تتحمل شركة نهضة مصر النقل وتكلفة المياه والكهرباء.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ar-EG" b="1" dirty="0" smtClean="0">
                <a:latin typeface="Arial" pitchFamily="34" charset="0"/>
                <a:ea typeface="Calibri"/>
                <a:cs typeface="Arial" pitchFamily="34" charset="0"/>
              </a:rPr>
              <a:t>تتحمل شركة دار العرب تكلفة الوقود والعمالة ومصروفات التشغيل الاخرى.</a:t>
            </a:r>
            <a:endParaRPr lang="en-US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Picture 3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684230" cy="2561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7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أهداف المشروع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91264" cy="5400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المساهمة في دعم منع إنتشار العدوي والأمراض وتفشي الأوبئة وتدهور صحة المجتمع والبيئة.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تحسن الوضع البيئي في مصر بشكل عام وفي المستشفيات العامة والخاصة بشكل خاص في محافظة الاسكندرية.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منع انتشار الأوبئة والأمراض الناتجة عن عدم الإدارة السليمة للمخلفات الخطرة.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زيادة فرص العمل المباشرة والغير مباشرة.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ضخ إستثمارات بيئية في المحافظات.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زيادة الوعي بالإدارة المتكاملة للمخلفات الطبية الخطرة .</a:t>
            </a:r>
          </a:p>
          <a:p>
            <a:pPr algn="just">
              <a:lnSpc>
                <a:spcPct val="115000"/>
              </a:lnSpc>
            </a:pPr>
            <a:r>
              <a:rPr lang="ar-EG" b="1" dirty="0" smtClean="0">
                <a:ea typeface="Calibri"/>
                <a:cs typeface="Arial"/>
              </a:rPr>
              <a:t>إستخدام المشروع كنموذج ناجح يتم تطبيقة في المحافظات الاخرى.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8355"/>
            <a:ext cx="3601194" cy="47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" y="1700808"/>
            <a:ext cx="31083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600401" cy="18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تابع- 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تقرير وزارة البيئة 2015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8" y="1724141"/>
            <a:ext cx="4729191" cy="42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تابع- 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تقرير وزارة البيئة 2015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0000"/>
            <a:ext cx="4979814" cy="40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4" y="4651647"/>
            <a:ext cx="35115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USER\Desktop\create_thum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بيانات متوسط الكميات المتولدة يوميا من المخلفات الطبية في مصر غير محدد بدقة.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يوجد تضارب واضح بين البيانات الصادرة من وزارة البيئة أووزارة الصحة أومركز دعم واتخاذ القرار وهي اقل بكثير عن الارقام الفعلية 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مما يتسبب في تهديد مباشر لصحة المواطن المصري في الصميم وانتشار العدوى والاصابة بامراض خطيرة.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ورغم عدم واقعية الارقام المعلنة الا ان البيانات الرسمية توضح ان نسبة معالجة المخلفات المتولدة هي اقل من 50% من اجمالي المتولد مما يوضح اهمية تنفيذ المشروع.</a:t>
            </a:r>
          </a:p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جميع البيانات العملية على مستوى المحافظات تبين أن </a:t>
            </a:r>
            <a:r>
              <a:rPr lang="ar-EG" b="1" dirty="0">
                <a:latin typeface="Arial" panose="020B0604020202020204" pitchFamily="34" charset="0"/>
                <a:cs typeface="Arial" panose="020B0604020202020204" pitchFamily="34" charset="0"/>
              </a:rPr>
              <a:t>نسبة معالجة المخلفات المتولدة هي اقل من </a:t>
            </a:r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ar-EG" b="1" dirty="0">
                <a:latin typeface="Arial" panose="020B0604020202020204" pitchFamily="34" charset="0"/>
                <a:cs typeface="Arial" panose="020B0604020202020204" pitchFamily="34" charset="0"/>
              </a:rPr>
              <a:t>من اجمالي المتولد </a:t>
            </a:r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كما في حالة محافظة الإسكندرية حيث أن المعلن أن المتولد هو 6.8 طن/سنة غير أن الحقيقي يزيد عن 30 طن/سنة مخلفات طبية خطرة.</a:t>
            </a:r>
            <a:endParaRPr lang="ar-E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r-E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7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ar-EG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امثلة للكميات في المحافظات والكمية التي لا يتم معالجتها 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84794"/>
              </p:ext>
            </p:extLst>
          </p:nvPr>
        </p:nvGraphicFramePr>
        <p:xfrm>
          <a:off x="827584" y="2060851"/>
          <a:ext cx="7344816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826114">
                <a:tc>
                  <a:txBody>
                    <a:bodyPr/>
                    <a:lstStyle/>
                    <a:p>
                      <a:pPr algn="ctr"/>
                      <a:r>
                        <a:rPr lang="ar-EG" dirty="0" smtClean="0"/>
                        <a:t>الكمية الغير معالجة</a:t>
                      </a:r>
                    </a:p>
                    <a:p>
                      <a:pPr algn="ctr"/>
                      <a:r>
                        <a:rPr lang="ar-EG" dirty="0" smtClean="0"/>
                        <a:t> (بالحرق او التعقيم)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dirty="0" smtClean="0"/>
                        <a:t>حجم النفايات(طن/يوم)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dirty="0" smtClean="0"/>
                        <a:t>المحافظة</a:t>
                      </a:r>
                      <a:endParaRPr lang="en-US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14.8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19.5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القاهرة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6.2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6.8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الاسكندرية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3.2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5.6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الجيزة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4.2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6.5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الشرقية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1.3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3.5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سوهاج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5.1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 الغربية</a:t>
                      </a:r>
                      <a:endParaRPr lang="en-US" sz="2000" b="1" dirty="0"/>
                    </a:p>
                  </a:txBody>
                  <a:tcPr/>
                </a:tc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2.7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 smtClean="0"/>
                        <a:t>4.6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000" b="1" dirty="0" smtClean="0"/>
                        <a:t>البحيرة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32240" y="630932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تقرير وزارة البيئة 2015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create_thum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2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>
                <a:latin typeface="Arial" panose="020B0604020202020204" pitchFamily="34" charset="0"/>
                <a:cs typeface="Arial" panose="020B0604020202020204" pitchFamily="34" charset="0"/>
              </a:rPr>
              <a:t>تابع - عن المخلفات الطبية في مصر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4382" y="6462464"/>
            <a:ext cx="7060066" cy="2068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تقرير وزارة البيئة 2015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4099"/>
            <a:ext cx="8424936" cy="43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USER\Desktop\create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13561"/>
            <a:ext cx="1313560" cy="103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1947</TotalTime>
  <Words>833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منظومة الادارة المتكاملة للمخلفات  والنفايات  الطبيه – دراسة عن الجمهورية</vt:lpstr>
      <vt:lpstr>شركة دار العرب لفن البناء الحديث</vt:lpstr>
      <vt:lpstr>أهداف المشروع</vt:lpstr>
      <vt:lpstr>عن المخلفات الطبية في مصر</vt:lpstr>
      <vt:lpstr> تابع- عن المخلفات الطبية في مصر</vt:lpstr>
      <vt:lpstr>تابع- عن المخلفات الطبية في مصر</vt:lpstr>
      <vt:lpstr>عن المخلفات الطبية في مصر</vt:lpstr>
      <vt:lpstr>عن المخلفات الطبية في مصر</vt:lpstr>
      <vt:lpstr>تابع - عن المخلفات الطبية في مصر</vt:lpstr>
      <vt:lpstr>تابع - عن المخلفات الطبية في مصر</vt:lpstr>
      <vt:lpstr>خطورة عدم تنفيذ المشروع</vt:lpstr>
      <vt:lpstr>تسعير نظام النقل والمعالجة للمحلفات الطبية في مصر</vt:lpstr>
      <vt:lpstr>PowerPoint Presentation</vt:lpstr>
      <vt:lpstr>موافقه وزارة الصحة والسكان على التكنولوجيا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مقترح توزيع مراكز المعالجة المركزية في الجمهورية</vt:lpstr>
      <vt:lpstr>مقترح توزيع مراكز المعالجة المركزية في الجمهورية</vt:lpstr>
      <vt:lpstr>التعاقد مع شركة نهضة مصر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طرق التخلص من المخلفات والنفايات الخطرة في الموانىء المصرية</dc:title>
  <dc:creator>samir</dc:creator>
  <cp:lastModifiedBy>Yasse Askar</cp:lastModifiedBy>
  <cp:revision>353</cp:revision>
  <cp:lastPrinted>2016-12-26T09:24:28Z</cp:lastPrinted>
  <dcterms:created xsi:type="dcterms:W3CDTF">2013-10-27T21:56:34Z</dcterms:created>
  <dcterms:modified xsi:type="dcterms:W3CDTF">2017-02-20T09:12:08Z</dcterms:modified>
</cp:coreProperties>
</file>